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"/>
  </p:notesMasterIdLst>
  <p:handoutMasterIdLst>
    <p:handoutMasterId r:id="rId11"/>
  </p:handoutMasterIdLst>
  <p:sldIdLst>
    <p:sldId id="389" r:id="rId3"/>
    <p:sldId id="431" r:id="rId4"/>
    <p:sldId id="433" r:id="rId6"/>
    <p:sldId id="468" r:id="rId7"/>
    <p:sldId id="469" r:id="rId8"/>
    <p:sldId id="470" r:id="rId9"/>
    <p:sldId id="471" r:id="rId10"/>
  </p:sldIdLst>
  <p:sldSz cx="12192000" cy="6858000"/>
  <p:notesSz cx="6858000" cy="9144000"/>
  <p:embeddedFontLst>
    <p:embeddedFont>
      <p:font typeface="微软雅黑" panose="020B0503020204020204" charset="-122"/>
      <p:regular r:id="rId15"/>
    </p:embeddedFont>
    <p:embeddedFont>
      <p:font typeface="方正公文黑体" panose="02000500000000000000" charset="-122"/>
      <p:regular r:id="rId16"/>
    </p:embeddedFont>
    <p:embeddedFont>
      <p:font typeface="方正公文小标宋" panose="02000500000000000000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  <p:embeddedFont>
      <p:font typeface="方正小标宋简体" panose="02000000000000000000" charset="-122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5" userDrawn="1">
          <p15:clr>
            <a:srgbClr val="A4A3A4"/>
          </p15:clr>
        </p15:guide>
        <p15:guide id="1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A78A6D"/>
    <a:srgbClr val="86643B"/>
    <a:srgbClr val="F0F0F0"/>
    <a:srgbClr val="5AAD00"/>
    <a:srgbClr val="001522"/>
    <a:srgbClr val="6CBAB0"/>
    <a:srgbClr val="5DD3D2"/>
    <a:srgbClr val="0184DE"/>
    <a:srgbClr val="00CEFF"/>
    <a:srgbClr val="72B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6" autoAdjust="0"/>
    <p:restoredTop sz="96274" autoAdjust="0"/>
  </p:normalViewPr>
  <p:slideViewPr>
    <p:cSldViewPr showGuides="1">
      <p:cViewPr>
        <p:scale>
          <a:sx n="90" d="100"/>
          <a:sy n="90" d="100"/>
        </p:scale>
        <p:origin x="396" y="630"/>
      </p:cViewPr>
      <p:guideLst>
        <p:guide orient="horz" pos="2160"/>
        <p:guide pos="3865"/>
        <p:guide orient="horz" pos="21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B10104BA-DE10-4BBC-91E3-741A206BB2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8E180E8A-FBF6-4336-B8A0-321D4F7C4F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/Users/DELL/Desktop/微信图片_20241028150945.jpg微信图片_2024102815094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1246" b="1246"/>
          <a:stretch>
            <a:fillRect/>
          </a:stretch>
        </p:blipFill>
        <p:spPr>
          <a:xfrm>
            <a:off x="144780" y="167640"/>
            <a:ext cx="586105" cy="571500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>
            <p:custDataLst>
              <p:tags r:id="rId4"/>
            </p:custDataLst>
          </p:nvPr>
        </p:nvSpPr>
        <p:spPr>
          <a:xfrm>
            <a:off x="730885" y="222885"/>
            <a:ext cx="44399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广州市建筑装饰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行业协会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6090972" y="0"/>
            <a:ext cx="6101028" cy="6858000"/>
          </a:xfrm>
          <a:custGeom>
            <a:avLst/>
            <a:gdLst>
              <a:gd name="connsiteX0" fmla="*/ 3203002 w 6101028"/>
              <a:gd name="connsiteY0" fmla="*/ 0 h 6858000"/>
              <a:gd name="connsiteX1" fmla="*/ 3922588 w 6101028"/>
              <a:gd name="connsiteY1" fmla="*/ 0 h 6858000"/>
              <a:gd name="connsiteX2" fmla="*/ 5592438 w 6101028"/>
              <a:gd name="connsiteY2" fmla="*/ 0 h 6858000"/>
              <a:gd name="connsiteX3" fmla="*/ 6101028 w 6101028"/>
              <a:gd name="connsiteY3" fmla="*/ 0 h 6858000"/>
              <a:gd name="connsiteX4" fmla="*/ 6101028 w 6101028"/>
              <a:gd name="connsiteY4" fmla="*/ 6858000 h 6858000"/>
              <a:gd name="connsiteX5" fmla="*/ 5592438 w 6101028"/>
              <a:gd name="connsiteY5" fmla="*/ 6858000 h 6858000"/>
              <a:gd name="connsiteX6" fmla="*/ 719586 w 6101028"/>
              <a:gd name="connsiteY6" fmla="*/ 6858000 h 6858000"/>
              <a:gd name="connsiteX7" fmla="*/ 0 w 610102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028" h="6858000">
                <a:moveTo>
                  <a:pt x="3203002" y="0"/>
                </a:moveTo>
                <a:lnTo>
                  <a:pt x="3922588" y="0"/>
                </a:lnTo>
                <a:lnTo>
                  <a:pt x="5592438" y="0"/>
                </a:lnTo>
                <a:lnTo>
                  <a:pt x="6101028" y="0"/>
                </a:lnTo>
                <a:lnTo>
                  <a:pt x="6101028" y="6858000"/>
                </a:lnTo>
                <a:lnTo>
                  <a:pt x="5592438" y="6858000"/>
                </a:lnTo>
                <a:lnTo>
                  <a:pt x="719586" y="685800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1"/>
            <a:stretch>
              <a:fillRect l="-931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6382543" y="0"/>
            <a:ext cx="2252180" cy="4185920"/>
          </a:xfrm>
          <a:prstGeom prst="parallelogram">
            <a:avLst>
              <a:gd name="adj" fmla="val 88563"/>
            </a:avLst>
          </a:prstGeom>
          <a:gradFill>
            <a:gsLst>
              <a:gs pos="69000">
                <a:srgbClr val="BCA28C">
                  <a:alpha val="0"/>
                </a:srgbClr>
              </a:gs>
              <a:gs pos="0">
                <a:srgbClr val="8260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/>
        </p:nvSpPr>
        <p:spPr>
          <a:xfrm>
            <a:off x="8539738" y="0"/>
            <a:ext cx="976630" cy="1330325"/>
          </a:xfrm>
          <a:prstGeom prst="parallelogram">
            <a:avLst>
              <a:gd name="adj" fmla="val 64078"/>
            </a:avLst>
          </a:prstGeom>
          <a:gradFill>
            <a:gsLst>
              <a:gs pos="0">
                <a:srgbClr val="BCA28C">
                  <a:alpha val="0"/>
                </a:srgbClr>
              </a:gs>
              <a:gs pos="100000">
                <a:srgbClr val="8260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/>
        </p:nvSpPr>
        <p:spPr>
          <a:xfrm>
            <a:off x="5786625" y="3356992"/>
            <a:ext cx="2631546" cy="3501008"/>
          </a:xfrm>
          <a:prstGeom prst="parallelogram">
            <a:avLst>
              <a:gd name="adj" fmla="val 60774"/>
            </a:avLst>
          </a:prstGeom>
          <a:gradFill>
            <a:gsLst>
              <a:gs pos="0">
                <a:srgbClr val="BCA28C">
                  <a:alpha val="0"/>
                </a:srgbClr>
              </a:gs>
              <a:gs pos="100000">
                <a:srgbClr val="8260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/>
          <p:cNvSpPr/>
          <p:nvPr/>
        </p:nvSpPr>
        <p:spPr>
          <a:xfrm>
            <a:off x="7371206" y="983615"/>
            <a:ext cx="1215938" cy="1955800"/>
          </a:xfrm>
          <a:prstGeom prst="parallelogram">
            <a:avLst>
              <a:gd name="adj" fmla="val 75941"/>
            </a:avLst>
          </a:prstGeom>
          <a:gradFill>
            <a:gsLst>
              <a:gs pos="69000">
                <a:srgbClr val="BCA28C">
                  <a:alpha val="0"/>
                </a:srgbClr>
              </a:gs>
              <a:gs pos="0">
                <a:srgbClr val="8260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平行四边形 90"/>
          <p:cNvSpPr/>
          <p:nvPr/>
        </p:nvSpPr>
        <p:spPr>
          <a:xfrm flipH="1" flipV="1">
            <a:off x="3963022" y="2021522"/>
            <a:ext cx="2609850" cy="127030"/>
          </a:xfrm>
          <a:prstGeom prst="parallelogram">
            <a:avLst/>
          </a:prstGeom>
          <a:gradFill flip="none" rotWithShape="1">
            <a:gsLst>
              <a:gs pos="0">
                <a:srgbClr val="BCA28C">
                  <a:alpha val="0"/>
                </a:srgbClr>
              </a:gs>
              <a:gs pos="79000">
                <a:srgbClr val="826036">
                  <a:alpha val="49000"/>
                </a:srgbClr>
              </a:gs>
            </a:gsLst>
            <a:lin ang="2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 dirty="0">
              <a:solidFill>
                <a:srgbClr val="826036"/>
              </a:solidFill>
              <a:latin typeface="+mj-ea"/>
              <a:ea typeface="+mj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79425" y="1412240"/>
            <a:ext cx="584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  <a:sym typeface="方正小标宋简体" panose="02000000000000000000" charset="-122"/>
              </a:rPr>
              <a:t>广州市建筑装饰行业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  <a:sym typeface="方正小标宋简体" panose="02000000000000000000" charset="-122"/>
              </a:rPr>
              <a:t>优秀项目经理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  <a:sym typeface="方正小标宋简体" panose="02000000000000000000" charset="-122"/>
              </a:rPr>
              <a:t>评选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方正小标宋简体" panose="02000000000000000000" charset="-122"/>
              <a:ea typeface="方正小标宋简体" panose="02000000000000000000" charset="-122"/>
              <a:sym typeface="方正小标宋简体" panose="02000000000000000000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23731" y="3926102"/>
            <a:ext cx="6125845" cy="472440"/>
            <a:chOff x="662311" y="3737987"/>
            <a:chExt cx="6190807" cy="472440"/>
          </a:xfrm>
        </p:grpSpPr>
        <p:sp>
          <p:nvSpPr>
            <p:cNvPr id="94" name="平行四边形 93"/>
            <p:cNvSpPr/>
            <p:nvPr/>
          </p:nvSpPr>
          <p:spPr>
            <a:xfrm flipH="1" flipV="1">
              <a:off x="662311" y="3737987"/>
              <a:ext cx="6190807" cy="472440"/>
            </a:xfrm>
            <a:prstGeom prst="parallelogram">
              <a:avLst/>
            </a:prstGeom>
            <a:gradFill flip="none" rotWithShape="1">
              <a:gsLst>
                <a:gs pos="0">
                  <a:srgbClr val="BCA28C">
                    <a:alpha val="0"/>
                  </a:srgbClr>
                </a:gs>
                <a:gs pos="79000">
                  <a:srgbClr val="826036">
                    <a:alpha val="49000"/>
                  </a:srgbClr>
                </a:gs>
              </a:gsLst>
              <a:lin ang="27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790792" y="3744674"/>
              <a:ext cx="56324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XXX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公文黑体" panose="02000500000000000000" charset="-122"/>
                  <a:ea typeface="方正公文黑体" panose="02000500000000000000" charset="-122"/>
                  <a:cs typeface="方正公文黑体" panose="02000500000000000000" charset="-122"/>
                </a:rPr>
                <a:t>公司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</a:endParaRPr>
            </a:p>
          </p:txBody>
        </p:sp>
      </p:grpSp>
      <p:sp>
        <p:nvSpPr>
          <p:cNvPr id="98" name="圆角矩形 10"/>
          <p:cNvSpPr/>
          <p:nvPr/>
        </p:nvSpPr>
        <p:spPr>
          <a:xfrm>
            <a:off x="361315" y="5019675"/>
            <a:ext cx="2016125" cy="425450"/>
          </a:xfrm>
          <a:prstGeom prst="parallelogram">
            <a:avLst/>
          </a:prstGeom>
          <a:gradFill>
            <a:gsLst>
              <a:gs pos="0">
                <a:srgbClr val="BCA28C"/>
              </a:gs>
              <a:gs pos="70000">
                <a:srgbClr val="826036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  <a:sym typeface="思源黑体 CN Medium" panose="020B0600000000000000" pitchFamily="34" charset="-122"/>
              </a:rPr>
              <a:t>姓</a:t>
            </a:r>
            <a:r>
              <a:rPr lang="en-US" altLang="zh-CN" sz="2000" dirty="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  <a:sym typeface="思源黑体 CN Medium" panose="020B0600000000000000" pitchFamily="34" charset="-122"/>
              </a:rPr>
              <a:t>   </a:t>
            </a:r>
            <a:r>
              <a:rPr lang="zh-CN" altLang="en-US" sz="2000" dirty="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  <a:sym typeface="思源黑体 CN Medium" panose="020B0600000000000000" pitchFamily="34" charset="-122"/>
              </a:rPr>
              <a:t>名</a:t>
            </a:r>
            <a:endParaRPr lang="zh-CN" altLang="en-US" sz="2000" dirty="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  <a:sym typeface="思源黑体 CN Medium" panose="020B0600000000000000" pitchFamily="34" charset="-122"/>
            </a:endParaRPr>
          </a:p>
        </p:txBody>
      </p:sp>
      <p:sp>
        <p:nvSpPr>
          <p:cNvPr id="99" name="平行四边形 98"/>
          <p:cNvSpPr/>
          <p:nvPr/>
        </p:nvSpPr>
        <p:spPr>
          <a:xfrm flipH="1" flipV="1">
            <a:off x="2496791" y="864308"/>
            <a:ext cx="1402632" cy="50933"/>
          </a:xfrm>
          <a:prstGeom prst="parallelogram">
            <a:avLst/>
          </a:prstGeom>
          <a:gradFill flip="none" rotWithShape="1">
            <a:gsLst>
              <a:gs pos="0">
                <a:srgbClr val="BCA28C">
                  <a:alpha val="0"/>
                </a:srgbClr>
              </a:gs>
              <a:gs pos="79000">
                <a:srgbClr val="826036">
                  <a:alpha val="25000"/>
                </a:srgbClr>
              </a:gs>
            </a:gsLst>
            <a:lin ang="2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 dirty="0">
              <a:solidFill>
                <a:srgbClr val="826036"/>
              </a:solidFill>
              <a:latin typeface="+mj-ea"/>
              <a:ea typeface="+mj-ea"/>
            </a:endParaRPr>
          </a:p>
        </p:txBody>
      </p:sp>
      <p:sp>
        <p:nvSpPr>
          <p:cNvPr id="100" name="平行四边形 99"/>
          <p:cNvSpPr/>
          <p:nvPr/>
        </p:nvSpPr>
        <p:spPr>
          <a:xfrm flipH="1" flipV="1">
            <a:off x="2604354" y="5383339"/>
            <a:ext cx="1592630" cy="61650"/>
          </a:xfrm>
          <a:prstGeom prst="parallelogram">
            <a:avLst/>
          </a:prstGeom>
          <a:gradFill flip="none" rotWithShape="1">
            <a:gsLst>
              <a:gs pos="0">
                <a:srgbClr val="BCA28C">
                  <a:alpha val="0"/>
                </a:srgbClr>
              </a:gs>
              <a:gs pos="79000">
                <a:srgbClr val="826036">
                  <a:alpha val="49000"/>
                </a:srgbClr>
              </a:gs>
            </a:gsLst>
            <a:lin ang="2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 dirty="0">
              <a:solidFill>
                <a:srgbClr val="826036"/>
              </a:solidFill>
              <a:latin typeface="+mj-ea"/>
              <a:ea typeface="+mj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31165" y="1810385"/>
            <a:ext cx="2787015" cy="1261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8200">
                <a:solidFill>
                  <a:schemeClr val="tx1">
                    <a:lumMod val="85000"/>
                    <a:lumOff val="15000"/>
                  </a:schemeClr>
                </a:solidFill>
                <a:latin typeface="方正公文黑体" panose="02000500000000000000" charset="-122"/>
                <a:ea typeface="方正公文黑体" panose="02000500000000000000" charset="-122"/>
              </a:rPr>
              <a:t>现场</a:t>
            </a:r>
            <a:endParaRPr lang="zh-CN" altLang="en-US" sz="8200" dirty="0">
              <a:solidFill>
                <a:schemeClr val="tx1">
                  <a:lumMod val="85000"/>
                  <a:lumOff val="15000"/>
                </a:schemeClr>
              </a:solidFill>
              <a:latin typeface="方正公文黑体" panose="02000500000000000000" charset="-122"/>
              <a:ea typeface="方正公文黑体" panose="02000500000000000000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456940" y="2250440"/>
            <a:ext cx="2678430" cy="1261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8200">
                <a:gradFill>
                  <a:gsLst>
                    <a:gs pos="100000">
                      <a:srgbClr val="BCA28C"/>
                    </a:gs>
                    <a:gs pos="35000">
                      <a:srgbClr val="826036"/>
                    </a:gs>
                  </a:gsLst>
                  <a:lin ang="9000000" scaled="0"/>
                </a:gradFill>
                <a:latin typeface="方正公文黑体" panose="02000500000000000000" charset="-122"/>
                <a:ea typeface="方正公文黑体" panose="02000500000000000000" charset="-122"/>
              </a:rPr>
              <a:t>答辩</a:t>
            </a:r>
            <a:endParaRPr lang="zh-CN" altLang="en-US" sz="8200" dirty="0">
              <a:gradFill>
                <a:gsLst>
                  <a:gs pos="100000">
                    <a:srgbClr val="BCA28C"/>
                  </a:gs>
                  <a:gs pos="35000">
                    <a:srgbClr val="826036"/>
                  </a:gs>
                </a:gsLst>
                <a:lin ang="9000000" scaled="0"/>
              </a:gradFill>
              <a:latin typeface="方正公文黑体" panose="02000500000000000000" charset="-122"/>
              <a:ea typeface="方正公文黑体" panose="02000500000000000000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 rot="16200000">
            <a:off x="1721008" y="1992877"/>
            <a:ext cx="118424" cy="2507994"/>
            <a:chOff x="9153832" y="108155"/>
            <a:chExt cx="159675" cy="1651821"/>
          </a:xfrm>
        </p:grpSpPr>
        <p:sp>
          <p:nvSpPr>
            <p:cNvPr id="104" name="等腰三角形 103"/>
            <p:cNvSpPr/>
            <p:nvPr/>
          </p:nvSpPr>
          <p:spPr>
            <a:xfrm>
              <a:off x="9153832" y="10815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5" name="等腰三角形 104"/>
            <p:cNvSpPr/>
            <p:nvPr/>
          </p:nvSpPr>
          <p:spPr>
            <a:xfrm>
              <a:off x="9153832" y="32446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6" name="等腰三角形 105"/>
            <p:cNvSpPr/>
            <p:nvPr/>
          </p:nvSpPr>
          <p:spPr>
            <a:xfrm>
              <a:off x="9153832" y="54077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7" name="等腰三角形 106"/>
            <p:cNvSpPr/>
            <p:nvPr/>
          </p:nvSpPr>
          <p:spPr>
            <a:xfrm>
              <a:off x="9153832" y="75708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8" name="等腰三角形 107"/>
            <p:cNvSpPr/>
            <p:nvPr/>
          </p:nvSpPr>
          <p:spPr>
            <a:xfrm>
              <a:off x="9153832" y="97339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9" name="等腰三角形 108"/>
            <p:cNvSpPr/>
            <p:nvPr/>
          </p:nvSpPr>
          <p:spPr>
            <a:xfrm>
              <a:off x="9153832" y="118970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0" name="等腰三角形 109"/>
            <p:cNvSpPr/>
            <p:nvPr/>
          </p:nvSpPr>
          <p:spPr>
            <a:xfrm>
              <a:off x="9153832" y="140601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1" name="等腰三角形 110"/>
            <p:cNvSpPr/>
            <p:nvPr/>
          </p:nvSpPr>
          <p:spPr>
            <a:xfrm>
              <a:off x="9153832" y="162232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2" name="任意多边形: 形状 1"/>
          <p:cNvSpPr/>
          <p:nvPr/>
        </p:nvSpPr>
        <p:spPr>
          <a:xfrm rot="16200000">
            <a:off x="6416654" y="621713"/>
            <a:ext cx="411614" cy="84735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826036"/>
              </a:gs>
              <a:gs pos="100000">
                <a:srgbClr val="82603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1" grpId="1" animBg="1"/>
      <p:bldP spid="22" grpId="1" animBg="1"/>
      <p:bldP spid="23" grpId="1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57220"/>
            <a:ext cx="4594860" cy="562610"/>
            <a:chOff x="299" y="187"/>
            <a:chExt cx="7236" cy="886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10" y="276"/>
              <a:ext cx="886" cy="708"/>
            </a:xfrm>
            <a:prstGeom prst="triangle">
              <a:avLst/>
            </a:prstGeom>
            <a:blipFill>
              <a:blip r:embed="rId1"/>
              <a:stretch>
                <a:fillRect l="-28521" r="-646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" name="Synergistically utilize technically sound portals with frictionless chains. Dramatically customize…"/>
            <p:cNvSpPr txBox="1"/>
            <p:nvPr/>
          </p:nvSpPr>
          <p:spPr>
            <a:xfrm flipH="1">
              <a:off x="1167" y="306"/>
              <a:ext cx="6368" cy="67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zh-CN" altLang="zh-CN" sz="2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公文黑体" panose="02000500000000000000" charset="-122"/>
                  <a:ea typeface="方正公文黑体" panose="02000500000000000000" charset="-122"/>
                  <a:cs typeface="+mn-ea"/>
                  <a:sym typeface="+mn-lt"/>
                </a:rPr>
                <a:t>个人简介</a:t>
              </a:r>
              <a:endParaRPr lang="zh-CN" altLang="zh-C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公文黑体" panose="02000500000000000000" charset="-122"/>
                <a:ea typeface="方正公文黑体" panose="020005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22860" y="1052579"/>
            <a:ext cx="12215495" cy="4026748"/>
            <a:chOff x="-22860" y="1052579"/>
            <a:chExt cx="12215495" cy="4026748"/>
          </a:xfrm>
        </p:grpSpPr>
        <p:sp>
          <p:nvSpPr>
            <p:cNvPr id="2" name="矩形 1"/>
            <p:cNvSpPr/>
            <p:nvPr/>
          </p:nvSpPr>
          <p:spPr>
            <a:xfrm>
              <a:off x="-22860" y="1588519"/>
              <a:ext cx="12215495" cy="3217545"/>
            </a:xfrm>
            <a:prstGeom prst="rect">
              <a:avLst/>
            </a:prstGeom>
            <a:gradFill>
              <a:gsLst>
                <a:gs pos="0">
                  <a:srgbClr val="A78A6D"/>
                </a:gs>
                <a:gs pos="68000">
                  <a:srgbClr val="826036"/>
                </a:gs>
              </a:gsLst>
              <a:lin ang="78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圆角矩形 27"/>
            <p:cNvSpPr/>
            <p:nvPr/>
          </p:nvSpPr>
          <p:spPr>
            <a:xfrm>
              <a:off x="7824450" y="1052579"/>
              <a:ext cx="3124200" cy="4026748"/>
            </a:xfrm>
            <a:prstGeom prst="roundRect">
              <a:avLst>
                <a:gd name="adj" fmla="val 0"/>
              </a:avLst>
            </a:prstGeom>
            <a:blipFill dpi="0" rotWithShape="1">
              <a:blip r:embed="rId2"/>
              <a:srcRect/>
              <a:stretch>
                <a:fillRect l="-50000" r="-88178" b="-1058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9495" y="1771828"/>
              <a:ext cx="6184900" cy="28917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</a:defRPr>
              </a:lvl1pPr>
            </a:lstStyle>
            <a:p>
              <a:pPr algn="l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公</a:t>
              </a:r>
              <a:r>
                <a:rPr lang="en-US" altLang="zh-CN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      </a:t>
              </a:r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司：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  <a:p>
              <a:pPr algn="l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职</a:t>
              </a:r>
              <a:r>
                <a:rPr lang="en-US" altLang="zh-CN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      </a:t>
              </a:r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务：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  <a:p>
              <a:pPr algn="l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其他任职：行业专家等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  <a:p>
              <a:pPr algn="l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个人荣誉：省市级先进，优秀个人等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  <a:p>
              <a:pPr algn="l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代表工程：XXXX项目    XXXX装饰奖/鲁班奖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  <a:p>
              <a:pPr algn="l"/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          </a:t>
              </a:r>
              <a:r>
                <a:rPr lang="en-US" altLang="zh-CN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       </a:t>
              </a:r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XXXX项目    XXXX装饰奖/鲁班奖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  <a:p>
              <a:pPr algn="l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                 </a:t>
              </a:r>
              <a:r>
                <a:rPr lang="zh-CN" altLang="en-US" sz="2000" b="1">
                  <a:solidFill>
                    <a:schemeClr val="bg1"/>
                  </a:solidFill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XXXX项目    XXXX装饰奖/鲁班奖</a:t>
              </a:r>
              <a:endParaRPr lang="zh-CN" altLang="en-US" sz="2000" b="1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07670" y="6885940"/>
            <a:ext cx="8669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注：页面可微调，自行增减个人简介内容，替换个人形象照或工作照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44560" y="5372735"/>
            <a:ext cx="2043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可替换个人照片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57220"/>
            <a:ext cx="4594860" cy="562610"/>
            <a:chOff x="299" y="187"/>
            <a:chExt cx="7236" cy="886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10" y="276"/>
              <a:ext cx="886" cy="708"/>
            </a:xfrm>
            <a:prstGeom prst="triangle">
              <a:avLst/>
            </a:prstGeom>
            <a:blipFill>
              <a:blip r:embed="rId1"/>
              <a:stretch>
                <a:fillRect l="-28521" r="-646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" name="Synergistically utilize technically sound portals with frictionless chains. Dramatically customize…"/>
            <p:cNvSpPr txBox="1"/>
            <p:nvPr/>
          </p:nvSpPr>
          <p:spPr>
            <a:xfrm flipH="1">
              <a:off x="1167" y="306"/>
              <a:ext cx="6368" cy="67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zh-CN" altLang="zh-CN" sz="2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公文黑体" panose="02000500000000000000" charset="-122"/>
                  <a:ea typeface="方正公文黑体" panose="02000500000000000000" charset="-122"/>
                  <a:cs typeface="+mn-ea"/>
                  <a:sym typeface="+mn-lt"/>
                </a:rPr>
                <a:t>代表项目</a:t>
              </a:r>
              <a:endParaRPr lang="zh-CN" altLang="zh-C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公文黑体" panose="02000500000000000000" charset="-122"/>
                <a:ea typeface="方正公文黑体" panose="020005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96677" y="2163366"/>
            <a:ext cx="5566686" cy="3311899"/>
            <a:chOff x="6096677" y="2163366"/>
            <a:chExt cx="5566686" cy="3311899"/>
          </a:xfrm>
        </p:grpSpPr>
        <p:sp>
          <p:nvSpPr>
            <p:cNvPr id="28" name="矩形: 圆角 27"/>
            <p:cNvSpPr/>
            <p:nvPr/>
          </p:nvSpPr>
          <p:spPr>
            <a:xfrm>
              <a:off x="6096679" y="3892608"/>
              <a:ext cx="5566684" cy="158265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A78A6D"/>
                </a:gs>
                <a:gs pos="68000">
                  <a:srgbClr val="826036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" r="1626"/>
            <a:stretch>
              <a:fillRect/>
            </a:stretch>
          </p:blipFill>
          <p:spPr>
            <a:xfrm flipH="1">
              <a:off x="6096677" y="2163366"/>
              <a:ext cx="5566685" cy="3211091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525598" y="2104527"/>
            <a:ext cx="5019294" cy="3283385"/>
            <a:chOff x="525598" y="2104527"/>
            <a:chExt cx="5019294" cy="3283385"/>
          </a:xfrm>
        </p:grpSpPr>
        <p:sp>
          <p:nvSpPr>
            <p:cNvPr id="17" name="椭圆 16"/>
            <p:cNvSpPr/>
            <p:nvPr/>
          </p:nvSpPr>
          <p:spPr>
            <a:xfrm>
              <a:off x="525598" y="2376541"/>
              <a:ext cx="560320" cy="560320"/>
            </a:xfrm>
            <a:prstGeom prst="ellipse">
              <a:avLst/>
            </a:prstGeom>
            <a:gradFill>
              <a:gsLst>
                <a:gs pos="0">
                  <a:srgbClr val="A78A6D"/>
                </a:gs>
                <a:gs pos="68000">
                  <a:srgbClr val="82603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25598" y="3678696"/>
              <a:ext cx="560320" cy="560320"/>
            </a:xfrm>
            <a:prstGeom prst="ellipse">
              <a:avLst/>
            </a:prstGeom>
            <a:gradFill>
              <a:gsLst>
                <a:gs pos="0">
                  <a:srgbClr val="A78A6D"/>
                </a:gs>
                <a:gs pos="68000">
                  <a:srgbClr val="82603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28425" y="2104527"/>
              <a:ext cx="4316467" cy="411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lnSpc>
                  <a:spcPts val="2500"/>
                </a:lnSpc>
              </a:pP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25598" y="4827592"/>
              <a:ext cx="560320" cy="560320"/>
            </a:xfrm>
            <a:prstGeom prst="ellipse">
              <a:avLst/>
            </a:prstGeom>
            <a:gradFill>
              <a:gsLst>
                <a:gs pos="0">
                  <a:srgbClr val="A78A6D"/>
                </a:gs>
                <a:gs pos="68000">
                  <a:srgbClr val="82603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43025" y="2104390"/>
            <a:ext cx="4573905" cy="3726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25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项目亮点与创新：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科技创新应用：介绍项目中采用的先进技术或新材料，展示其在提升工程质量、效率方面的贡献。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管理创新实践：阐述在项目管理过程中的创新方法，例如采用的新型管理模式、工具或技术，特别是数字化管理的应用。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环保节能措施：强调项目在环境保护和节能减排方面所做的努力，展示企业的社会责任和可持续发展战略。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380" y="6957695"/>
            <a:ext cx="115519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注：页面可微调，</a:t>
            </a:r>
            <a:r>
              <a:rPr lang="zh-CN" altLang="en-US">
                <a:sym typeface="+mn-ea"/>
              </a:rPr>
              <a:t>页面所列文字仅为提示，可根据项目自行调整内容，增加图表等内容丰富页面</a:t>
            </a:r>
            <a:endParaRPr lang="en-US" altLang="zh-CN"/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57220"/>
            <a:ext cx="4594860" cy="562610"/>
            <a:chOff x="299" y="187"/>
            <a:chExt cx="7236" cy="886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10" y="276"/>
              <a:ext cx="886" cy="708"/>
            </a:xfrm>
            <a:prstGeom prst="triangle">
              <a:avLst/>
            </a:prstGeom>
            <a:blipFill>
              <a:blip r:embed="rId1"/>
              <a:stretch>
                <a:fillRect l="-28521" r="-646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" name="Synergistically utilize technically sound portals with frictionless chains. Dramatically customize…"/>
            <p:cNvSpPr txBox="1"/>
            <p:nvPr/>
          </p:nvSpPr>
          <p:spPr>
            <a:xfrm flipH="1">
              <a:off x="1167" y="306"/>
              <a:ext cx="6368" cy="67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zh-CN" altLang="zh-CN" sz="2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公文黑体" panose="02000500000000000000" charset="-122"/>
                  <a:ea typeface="方正公文黑体" panose="02000500000000000000" charset="-122"/>
                  <a:cs typeface="+mn-ea"/>
                  <a:sym typeface="+mn-lt"/>
                </a:rPr>
                <a:t>代表项目</a:t>
              </a:r>
              <a:endParaRPr lang="zh-CN" altLang="zh-C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公文黑体" panose="02000500000000000000" charset="-122"/>
                <a:ea typeface="方正公文黑体" panose="02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43025" y="2104390"/>
            <a:ext cx="4573905" cy="3726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25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关键问题解决：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重大技术难题：指出项目中遇到的主要技术挑战及解决方案，说明其对项目成功的关键影响。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紧急情况应对：描述项目中遇到的突发情况及其应对措施，展现应急处理能力和风险管理能力。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成本控制策略：简述有效的成本控制方法，特别是在面对预算压力时采取的降低成本、优化资源配置的策略。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75" y="6858000"/>
            <a:ext cx="115519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注：页面可微调，</a:t>
            </a:r>
            <a:r>
              <a:rPr lang="zh-CN" altLang="en-US">
                <a:sym typeface="+mn-ea"/>
              </a:rPr>
              <a:t>页面所列文字仅为提示，可根据项目自行调整内容，增加图表等内容丰富页面</a:t>
            </a:r>
            <a:endParaRPr lang="en-US" altLang="zh-CN"/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57220"/>
            <a:ext cx="4594860" cy="562610"/>
            <a:chOff x="299" y="187"/>
            <a:chExt cx="7236" cy="886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10" y="276"/>
              <a:ext cx="886" cy="708"/>
            </a:xfrm>
            <a:prstGeom prst="triangle">
              <a:avLst/>
            </a:prstGeom>
            <a:blipFill>
              <a:blip r:embed="rId1"/>
              <a:stretch>
                <a:fillRect l="-28521" r="-646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" name="Synergistically utilize technically sound portals with frictionless chains. Dramatically customize…"/>
            <p:cNvSpPr txBox="1"/>
            <p:nvPr/>
          </p:nvSpPr>
          <p:spPr>
            <a:xfrm flipH="1">
              <a:off x="1167" y="306"/>
              <a:ext cx="6368" cy="67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zh-CN" altLang="zh-CN" sz="2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公文黑体" panose="02000500000000000000" charset="-122"/>
                  <a:ea typeface="方正公文黑体" panose="02000500000000000000" charset="-122"/>
                  <a:cs typeface="+mn-ea"/>
                  <a:sym typeface="+mn-lt"/>
                </a:rPr>
                <a:t>代表项目</a:t>
              </a:r>
              <a:endParaRPr lang="zh-CN" altLang="zh-C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公文黑体" panose="02000500000000000000" charset="-122"/>
                <a:ea typeface="方正公文黑体" panose="02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43025" y="2104390"/>
            <a:ext cx="4573905" cy="3726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ts val="2500"/>
              </a:lnSpc>
              <a:buClrTx/>
              <a:buSzTx/>
              <a:buFontTx/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项目成果与改进方向：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项目成果：质量，QC，工法，专利，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BIM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，科技成果等，以及项目的社会效益和经济效益。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专业技能提升：简要说明通过项目经历如何提升了个人的专业技能和项目管理能力。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改进方向：提出项目中发现的待改进之处及未来的改进方向，展示持续改进和优化的意识。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75" y="6957695"/>
            <a:ext cx="115519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注：页面可微调，</a:t>
            </a:r>
            <a:r>
              <a:rPr lang="zh-CN" altLang="en-US">
                <a:sym typeface="+mn-ea"/>
              </a:rPr>
              <a:t>页面所列文字仅为提示，可根据项目自行调整内容，增加图表等内容丰富页面</a:t>
            </a:r>
            <a:endParaRPr lang="en-US" altLang="zh-CN"/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57220"/>
            <a:ext cx="4594860" cy="562610"/>
            <a:chOff x="299" y="187"/>
            <a:chExt cx="7236" cy="886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210" y="276"/>
              <a:ext cx="886" cy="708"/>
            </a:xfrm>
            <a:prstGeom prst="triangle">
              <a:avLst/>
            </a:prstGeom>
            <a:blipFill>
              <a:blip r:embed="rId1"/>
              <a:stretch>
                <a:fillRect l="-28521" r="-646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" name="Synergistically utilize technically sound portals with frictionless chains. Dramatically customize…"/>
            <p:cNvSpPr txBox="1"/>
            <p:nvPr/>
          </p:nvSpPr>
          <p:spPr>
            <a:xfrm flipH="1">
              <a:off x="1167" y="306"/>
              <a:ext cx="6368" cy="67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zh-CN" altLang="zh-CN" sz="2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公文黑体" panose="02000500000000000000" charset="-122"/>
                  <a:ea typeface="方正公文黑体" panose="02000500000000000000" charset="-122"/>
                  <a:cs typeface="+mn-ea"/>
                  <a:sym typeface="+mn-lt"/>
                </a:rPr>
                <a:t>管理经验</a:t>
              </a:r>
              <a:endParaRPr lang="zh-CN" altLang="zh-C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公文黑体" panose="02000500000000000000" charset="-122"/>
                <a:ea typeface="方正公文黑体" panose="020005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9157" y="1959525"/>
            <a:ext cx="10613687" cy="3493194"/>
            <a:chOff x="789157" y="1959525"/>
            <a:chExt cx="10613687" cy="3493194"/>
          </a:xfrm>
        </p:grpSpPr>
        <p:grpSp>
          <p:nvGrpSpPr>
            <p:cNvPr id="24" name="组合 23"/>
            <p:cNvGrpSpPr/>
            <p:nvPr/>
          </p:nvGrpSpPr>
          <p:grpSpPr>
            <a:xfrm>
              <a:off x="789157" y="1959525"/>
              <a:ext cx="10613687" cy="3493194"/>
              <a:chOff x="954920" y="1959525"/>
              <a:chExt cx="10613687" cy="34931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511824" y="2223443"/>
                <a:ext cx="7056783" cy="3229276"/>
                <a:chOff x="4511824" y="2223443"/>
                <a:chExt cx="7056783" cy="3229276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4511824" y="2223443"/>
                  <a:ext cx="7056783" cy="32292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gradFill>
                    <a:gsLst>
                      <a:gs pos="5100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rgbClr val="A78A6D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组合 18"/>
                <p:cNvGrpSpPr/>
                <p:nvPr/>
              </p:nvGrpSpPr>
              <p:grpSpPr>
                <a:xfrm>
                  <a:off x="4930557" y="2348880"/>
                  <a:ext cx="6219316" cy="2513815"/>
                  <a:chOff x="4389659" y="153407"/>
                  <a:chExt cx="6219316" cy="2513815"/>
                </a:xfrm>
              </p:grpSpPr>
              <p:sp>
                <p:nvSpPr>
                  <p:cNvPr id="3" name="文本框 2"/>
                  <p:cNvSpPr txBox="1"/>
                  <p:nvPr/>
                </p:nvSpPr>
                <p:spPr>
                  <a:xfrm>
                    <a:off x="4389659" y="153407"/>
                    <a:ext cx="3865458" cy="5108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2000" b="1" dirty="0">
                        <a:gradFill>
                          <a:gsLst>
                            <a:gs pos="0">
                              <a:srgbClr val="A78A6D"/>
                            </a:gs>
                            <a:gs pos="68000">
                              <a:srgbClr val="826036"/>
                            </a:gs>
                          </a:gsLst>
                          <a:lin ang="7800000" scaled="0"/>
                        </a:gradFill>
                        <a:latin typeface="+mj-ea"/>
                        <a:ea typeface="+mj-ea"/>
                        <a:cs typeface="阿里巴巴普惠体" panose="00020600040101010101" pitchFamily="18" charset="-122"/>
                        <a:sym typeface="阿里巴巴普惠体" panose="00020600040101010101" pitchFamily="18" charset="-122"/>
                      </a:rPr>
                      <a:t>责任胜于能力！  </a:t>
                    </a:r>
                    <a:endParaRPr lang="zh-CN" altLang="en-US" sz="2000" b="1" dirty="0">
                      <a:gradFill>
                        <a:gsLst>
                          <a:gs pos="0">
                            <a:srgbClr val="A78A6D"/>
                          </a:gs>
                          <a:gs pos="68000">
                            <a:srgbClr val="826036"/>
                          </a:gs>
                        </a:gsLst>
                        <a:lin ang="7800000" scaled="0"/>
                      </a:gradFill>
                      <a:latin typeface="+mj-ea"/>
                      <a:ea typeface="+mj-ea"/>
                      <a:cs typeface="阿里巴巴普惠体" panose="00020600040101010101" pitchFamily="18" charset="-122"/>
                      <a:sym typeface="阿里巴巴普惠体" panose="00020600040101010101" pitchFamily="18" charset="-122"/>
                    </a:endParaRPr>
                  </a:p>
                </p:txBody>
              </p:sp>
              <p:sp>
                <p:nvSpPr>
                  <p:cNvPr id="7" name="文本框 6"/>
                  <p:cNvSpPr txBox="1"/>
                  <p:nvPr/>
                </p:nvSpPr>
                <p:spPr>
                  <a:xfrm>
                    <a:off x="4389659" y="757762"/>
                    <a:ext cx="6219316" cy="8844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阿里巴巴普惠体" panose="00020600040101010101" pitchFamily="18" charset="-122"/>
                        <a:sym typeface="阿里巴巴普惠体" panose="00020600040101010101" pitchFamily="18" charset="-122"/>
                      </a:rPr>
                      <a:t>高尚、伟大的同义词就是责任。</a:t>
                    </a:r>
                    <a:endParaRPr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  <a:cs typeface="阿里巴巴普惠体" panose="00020600040101010101" pitchFamily="18" charset="-122"/>
                      <a:sym typeface="阿里巴巴普惠体" panose="00020600040101010101" pitchFamily="18" charset="-122"/>
                    </a:endParaRPr>
                  </a:p>
                  <a:p>
                    <a:pPr algn="r">
                      <a:lnSpc>
                        <a:spcPct val="150000"/>
                      </a:lnSpc>
                    </a:pPr>
                    <a:r>
                      <a:rPr lang="en-US" altLang="zh-CN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阿里巴巴普惠体" panose="00020600040101010101" pitchFamily="18" charset="-122"/>
                        <a:sym typeface="阿里巴巴普惠体" panose="00020600040101010101" pitchFamily="18" charset="-122"/>
                      </a:rPr>
                      <a:t>——</a:t>
                    </a:r>
                    <a:r>
                      <a:rPr lang="zh-CN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阿里巴巴普惠体" panose="00020600040101010101" pitchFamily="18" charset="-122"/>
                        <a:sym typeface="阿里巴巴普惠体" panose="00020600040101010101" pitchFamily="18" charset="-122"/>
                      </a:rPr>
                      <a:t>英国前首相丘吉尔</a:t>
                    </a:r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  <a:cs typeface="阿里巴巴普惠体" panose="00020600040101010101" pitchFamily="18" charset="-122"/>
                      <a:sym typeface="阿里巴巴普惠体" panose="00020600040101010101" pitchFamily="18" charset="-122"/>
                    </a:endParaRPr>
                  </a:p>
                </p:txBody>
              </p:sp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4389659" y="1642608"/>
                    <a:ext cx="3553354" cy="5108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lnSpc>
                        <a:spcPct val="150000"/>
                      </a:lnSpc>
                      <a:defRPr sz="2400" b="1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阿里巴巴普惠体" panose="00020600040101010101" pitchFamily="18" charset="-122"/>
                      </a:defRPr>
                    </a:lvl1pPr>
                  </a:lstStyle>
                  <a:p>
                    <a:r>
                      <a:rPr lang="zh-CN" altLang="en-US" sz="2000" dirty="0">
                        <a:gradFill>
                          <a:gsLst>
                            <a:gs pos="0">
                              <a:srgbClr val="A78A6D"/>
                            </a:gs>
                            <a:gs pos="68000">
                              <a:srgbClr val="826036"/>
                            </a:gs>
                          </a:gsLst>
                          <a:lin ang="7800000" scaled="0"/>
                        </a:gradFill>
                        <a:latin typeface="+mj-ea"/>
                        <a:ea typeface="+mj-ea"/>
                        <a:sym typeface="阿里巴巴普惠体" panose="00020600040101010101" pitchFamily="18" charset="-122"/>
                      </a:rPr>
                      <a:t>三分能力</a:t>
                    </a:r>
                    <a:r>
                      <a:rPr lang="en-US" altLang="zh-CN" sz="2000" dirty="0">
                        <a:gradFill>
                          <a:gsLst>
                            <a:gs pos="0">
                              <a:srgbClr val="A78A6D"/>
                            </a:gs>
                            <a:gs pos="68000">
                              <a:srgbClr val="826036"/>
                            </a:gs>
                          </a:gsLst>
                          <a:lin ang="7800000" scaled="0"/>
                        </a:gradFill>
                        <a:latin typeface="+mj-ea"/>
                        <a:ea typeface="+mj-ea"/>
                        <a:sym typeface="阿里巴巴普惠体" panose="00020600040101010101" pitchFamily="18" charset="-122"/>
                      </a:rPr>
                      <a:t>,</a:t>
                    </a:r>
                    <a:r>
                      <a:rPr lang="zh-CN" altLang="en-US" sz="2000" dirty="0">
                        <a:gradFill>
                          <a:gsLst>
                            <a:gs pos="0">
                              <a:srgbClr val="A78A6D"/>
                            </a:gs>
                            <a:gs pos="68000">
                              <a:srgbClr val="826036"/>
                            </a:gs>
                          </a:gsLst>
                          <a:lin ang="7800000" scaled="0"/>
                        </a:gradFill>
                        <a:latin typeface="+mj-ea"/>
                        <a:ea typeface="+mj-ea"/>
                        <a:sym typeface="阿里巴巴普惠体" panose="00020600040101010101" pitchFamily="18" charset="-122"/>
                      </a:rPr>
                      <a:t>七分责任。</a:t>
                    </a:r>
                    <a:endParaRPr lang="zh-CN" altLang="en-US" sz="2000" dirty="0">
                      <a:gradFill>
                        <a:gsLst>
                          <a:gs pos="0">
                            <a:srgbClr val="A78A6D"/>
                          </a:gs>
                          <a:gs pos="68000">
                            <a:srgbClr val="826036"/>
                          </a:gs>
                        </a:gsLst>
                        <a:lin ang="7800000" scaled="0"/>
                      </a:gradFill>
                      <a:latin typeface="+mj-ea"/>
                      <a:ea typeface="+mj-ea"/>
                      <a:sym typeface="阿里巴巴普惠体" panose="00020600040101010101" pitchFamily="18" charset="-122"/>
                    </a:endParaRPr>
                  </a:p>
                </p:txBody>
              </p:sp>
              <p:sp>
                <p:nvSpPr>
                  <p:cNvPr id="18" name="文本框 17"/>
                  <p:cNvSpPr txBox="1"/>
                  <p:nvPr/>
                </p:nvSpPr>
                <p:spPr>
                  <a:xfrm>
                    <a:off x="4389659" y="2156377"/>
                    <a:ext cx="5305068" cy="5108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lnSpc>
                        <a:spcPct val="150000"/>
                      </a:lnSpc>
                      <a:defRPr sz="2400" b="1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阿里巴巴普惠体" panose="00020600040101010101" pitchFamily="18" charset="-122"/>
                      </a:defRPr>
                    </a:lvl1pPr>
                  </a:lstStyle>
                  <a:p>
                    <a:r>
                      <a:rPr lang="zh-CN" altLang="en-US" sz="2000">
                        <a:gradFill>
                          <a:gsLst>
                            <a:gs pos="0">
                              <a:srgbClr val="A78A6D"/>
                            </a:gs>
                            <a:gs pos="68000">
                              <a:srgbClr val="826036"/>
                            </a:gs>
                          </a:gsLst>
                          <a:lin ang="7800000" scaled="0"/>
                        </a:gradFill>
                        <a:latin typeface="+mj-ea"/>
                        <a:ea typeface="+mj-ea"/>
                        <a:sym typeface="阿里巴巴普惠体" panose="00020600040101010101" pitchFamily="18" charset="-122"/>
                      </a:rPr>
                      <a:t>勿以善小而不为， 勿以恶小而为之 。</a:t>
                    </a:r>
                    <a:endParaRPr lang="zh-CN" altLang="en-US" sz="2000" dirty="0">
                      <a:gradFill>
                        <a:gsLst>
                          <a:gs pos="0">
                            <a:srgbClr val="A78A6D"/>
                          </a:gs>
                          <a:gs pos="68000">
                            <a:srgbClr val="826036"/>
                          </a:gs>
                        </a:gsLst>
                        <a:lin ang="7800000" scaled="0"/>
                      </a:gradFill>
                      <a:latin typeface="+mj-ea"/>
                      <a:ea typeface="+mj-ea"/>
                      <a:sym typeface="阿里巴巴普惠体" panose="00020600040101010101" pitchFamily="18" charset="-122"/>
                    </a:endParaRPr>
                  </a:p>
                </p:txBody>
              </p:sp>
            </p:grpSp>
          </p:grpSp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38" r="6856"/>
              <a:stretch>
                <a:fillRect/>
              </a:stretch>
            </p:blipFill>
            <p:spPr>
              <a:xfrm flipH="1">
                <a:off x="954920" y="1959525"/>
                <a:ext cx="3347537" cy="3404550"/>
              </a:xfrm>
              <a:prstGeom prst="rect">
                <a:avLst/>
              </a:prstGeom>
            </p:spPr>
          </p:pic>
        </p:grpSp>
        <p:sp>
          <p:nvSpPr>
            <p:cNvPr id="25" name="矩形 24"/>
            <p:cNvSpPr/>
            <p:nvPr/>
          </p:nvSpPr>
          <p:spPr>
            <a:xfrm>
              <a:off x="4346060" y="1959525"/>
              <a:ext cx="7056783" cy="45719"/>
            </a:xfrm>
            <a:prstGeom prst="rect">
              <a:avLst/>
            </a:prstGeom>
            <a:gradFill>
              <a:gsLst>
                <a:gs pos="0">
                  <a:srgbClr val="A78A6D"/>
                </a:gs>
                <a:gs pos="68000">
                  <a:srgbClr val="826036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20675" y="6957695"/>
            <a:ext cx="115519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注：页面可微调，</a:t>
            </a:r>
            <a:r>
              <a:rPr lang="zh-CN" altLang="en-US">
                <a:sym typeface="+mn-ea"/>
              </a:rPr>
              <a:t>页面所列文字仅为提示，可根据项目自行调整内容，增加图表等内容丰富页面</a:t>
            </a:r>
            <a:endParaRPr lang="en-US" altLang="zh-CN"/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6090972" y="0"/>
            <a:ext cx="6101028" cy="6858000"/>
          </a:xfrm>
          <a:custGeom>
            <a:avLst/>
            <a:gdLst>
              <a:gd name="connsiteX0" fmla="*/ 3203002 w 6101028"/>
              <a:gd name="connsiteY0" fmla="*/ 0 h 6858000"/>
              <a:gd name="connsiteX1" fmla="*/ 3922588 w 6101028"/>
              <a:gd name="connsiteY1" fmla="*/ 0 h 6858000"/>
              <a:gd name="connsiteX2" fmla="*/ 5592438 w 6101028"/>
              <a:gd name="connsiteY2" fmla="*/ 0 h 6858000"/>
              <a:gd name="connsiteX3" fmla="*/ 6101028 w 6101028"/>
              <a:gd name="connsiteY3" fmla="*/ 0 h 6858000"/>
              <a:gd name="connsiteX4" fmla="*/ 6101028 w 6101028"/>
              <a:gd name="connsiteY4" fmla="*/ 6858000 h 6858000"/>
              <a:gd name="connsiteX5" fmla="*/ 5592438 w 6101028"/>
              <a:gd name="connsiteY5" fmla="*/ 6858000 h 6858000"/>
              <a:gd name="connsiteX6" fmla="*/ 719586 w 6101028"/>
              <a:gd name="connsiteY6" fmla="*/ 6858000 h 6858000"/>
              <a:gd name="connsiteX7" fmla="*/ 0 w 610102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028" h="6858000">
                <a:moveTo>
                  <a:pt x="3203002" y="0"/>
                </a:moveTo>
                <a:lnTo>
                  <a:pt x="3922588" y="0"/>
                </a:lnTo>
                <a:lnTo>
                  <a:pt x="5592438" y="0"/>
                </a:lnTo>
                <a:lnTo>
                  <a:pt x="6101028" y="0"/>
                </a:lnTo>
                <a:lnTo>
                  <a:pt x="6101028" y="6858000"/>
                </a:lnTo>
                <a:lnTo>
                  <a:pt x="5592438" y="6858000"/>
                </a:lnTo>
                <a:lnTo>
                  <a:pt x="719586" y="685800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1"/>
            <a:stretch>
              <a:fillRect l="-931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/>
        </p:nvSpPr>
        <p:spPr>
          <a:xfrm>
            <a:off x="8539738" y="0"/>
            <a:ext cx="976630" cy="1330325"/>
          </a:xfrm>
          <a:prstGeom prst="parallelogram">
            <a:avLst>
              <a:gd name="adj" fmla="val 64078"/>
            </a:avLst>
          </a:prstGeom>
          <a:gradFill>
            <a:gsLst>
              <a:gs pos="0">
                <a:srgbClr val="BCA28C">
                  <a:alpha val="0"/>
                </a:srgbClr>
              </a:gs>
              <a:gs pos="100000">
                <a:srgbClr val="8260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/>
        </p:nvSpPr>
        <p:spPr>
          <a:xfrm>
            <a:off x="5786625" y="3356992"/>
            <a:ext cx="2631546" cy="3501008"/>
          </a:xfrm>
          <a:prstGeom prst="parallelogram">
            <a:avLst>
              <a:gd name="adj" fmla="val 60774"/>
            </a:avLst>
          </a:prstGeom>
          <a:gradFill>
            <a:gsLst>
              <a:gs pos="0">
                <a:srgbClr val="BCA28C">
                  <a:alpha val="0"/>
                </a:srgbClr>
              </a:gs>
              <a:gs pos="100000">
                <a:srgbClr val="8260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 flipH="1" flipV="1">
            <a:off x="3963022" y="2523807"/>
            <a:ext cx="2609850" cy="127030"/>
          </a:xfrm>
          <a:prstGeom prst="parallelogram">
            <a:avLst/>
          </a:prstGeom>
          <a:gradFill flip="none" rotWithShape="1">
            <a:gsLst>
              <a:gs pos="0">
                <a:srgbClr val="BCA28C">
                  <a:alpha val="0"/>
                </a:srgbClr>
              </a:gs>
              <a:gs pos="79000">
                <a:srgbClr val="826036">
                  <a:alpha val="49000"/>
                </a:srgbClr>
              </a:gs>
            </a:gsLst>
            <a:lin ang="2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800" dirty="0">
              <a:solidFill>
                <a:srgbClr val="826036"/>
              </a:solidFill>
              <a:latin typeface="+mj-ea"/>
              <a:ea typeface="+mj-ea"/>
            </a:endParaRPr>
          </a:p>
        </p:txBody>
      </p:sp>
      <p:sp>
        <p:nvSpPr>
          <p:cNvPr id="10" name="平行四边形 9"/>
          <p:cNvSpPr/>
          <p:nvPr/>
        </p:nvSpPr>
        <p:spPr>
          <a:xfrm flipH="1" flipV="1">
            <a:off x="551399" y="4147629"/>
            <a:ext cx="1592630" cy="61650"/>
          </a:xfrm>
          <a:prstGeom prst="parallelogram">
            <a:avLst/>
          </a:prstGeom>
          <a:gradFill flip="none" rotWithShape="1">
            <a:gsLst>
              <a:gs pos="0">
                <a:srgbClr val="BCA28C">
                  <a:alpha val="0"/>
                </a:srgbClr>
              </a:gs>
              <a:gs pos="79000">
                <a:srgbClr val="826036">
                  <a:alpha val="49000"/>
                </a:srgbClr>
              </a:gs>
            </a:gsLst>
            <a:lin ang="2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800" dirty="0">
              <a:solidFill>
                <a:srgbClr val="826036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1165" y="2312670"/>
            <a:ext cx="2435860" cy="1261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dist"/>
            <a:r>
              <a:rPr lang="zh-CN" altLang="en-US" sz="8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公文黑体" panose="02000500000000000000" charset="-122"/>
                <a:ea typeface="方正公文黑体" panose="02000500000000000000" charset="-122"/>
              </a:rPr>
              <a:t>感谢</a:t>
            </a:r>
            <a:endParaRPr lang="zh-CN" altLang="en-US" sz="8200" dirty="0">
              <a:solidFill>
                <a:schemeClr val="tx1">
                  <a:lumMod val="85000"/>
                  <a:lumOff val="15000"/>
                </a:schemeClr>
              </a:solidFill>
              <a:latin typeface="方正公文黑体" panose="02000500000000000000" charset="-122"/>
              <a:ea typeface="方正公文黑体" panose="0200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56940" y="2752725"/>
            <a:ext cx="2678430" cy="1261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dist"/>
            <a:r>
              <a:rPr lang="zh-CN" altLang="en-US" sz="8200">
                <a:gradFill>
                  <a:gsLst>
                    <a:gs pos="100000">
                      <a:srgbClr val="BCA28C"/>
                    </a:gs>
                    <a:gs pos="35000">
                      <a:srgbClr val="826036"/>
                    </a:gs>
                  </a:gsLst>
                  <a:lin ang="9000000" scaled="0"/>
                </a:gradFill>
                <a:latin typeface="方正公文黑体" panose="02000500000000000000" charset="-122"/>
                <a:ea typeface="方正公文黑体" panose="02000500000000000000" charset="-122"/>
              </a:rPr>
              <a:t>专家</a:t>
            </a:r>
            <a:endParaRPr lang="zh-CN" altLang="en-US" sz="8200" dirty="0">
              <a:gradFill>
                <a:gsLst>
                  <a:gs pos="100000">
                    <a:srgbClr val="BCA28C"/>
                  </a:gs>
                  <a:gs pos="35000">
                    <a:srgbClr val="826036"/>
                  </a:gs>
                </a:gsLst>
                <a:lin ang="9000000" scaled="0"/>
              </a:gradFill>
              <a:latin typeface="方正公文黑体" panose="02000500000000000000" charset="-122"/>
              <a:ea typeface="方正公文黑体" panose="020005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16200000">
            <a:off x="1721008" y="2495162"/>
            <a:ext cx="118424" cy="2507994"/>
            <a:chOff x="9153832" y="108155"/>
            <a:chExt cx="159675" cy="1651821"/>
          </a:xfrm>
        </p:grpSpPr>
        <p:sp>
          <p:nvSpPr>
            <p:cNvPr id="15" name="等腰三角形 14"/>
            <p:cNvSpPr/>
            <p:nvPr/>
          </p:nvSpPr>
          <p:spPr>
            <a:xfrm>
              <a:off x="9153832" y="10815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9153832" y="32446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9153832" y="54077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9153832" y="75708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9153832" y="97339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9153832" y="118970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9153832" y="140601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9153832" y="1622325"/>
              <a:ext cx="159675" cy="137651"/>
            </a:xfrm>
            <a:prstGeom prst="triangle">
              <a:avLst/>
            </a:prstGeom>
            <a:solidFill>
              <a:srgbClr val="8260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27" name="平行四边形 26"/>
          <p:cNvSpPr/>
          <p:nvPr/>
        </p:nvSpPr>
        <p:spPr>
          <a:xfrm>
            <a:off x="6382543" y="0"/>
            <a:ext cx="2252180" cy="4185920"/>
          </a:xfrm>
          <a:prstGeom prst="parallelogram">
            <a:avLst>
              <a:gd name="adj" fmla="val 88563"/>
            </a:avLst>
          </a:prstGeom>
          <a:gradFill>
            <a:gsLst>
              <a:gs pos="69000">
                <a:srgbClr val="BCA28C">
                  <a:alpha val="0"/>
                </a:srgbClr>
              </a:gs>
              <a:gs pos="0">
                <a:srgbClr val="8260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/>
        </p:nvSpPr>
        <p:spPr>
          <a:xfrm>
            <a:off x="7371206" y="983615"/>
            <a:ext cx="1215938" cy="1955800"/>
          </a:xfrm>
          <a:prstGeom prst="parallelogram">
            <a:avLst>
              <a:gd name="adj" fmla="val 75941"/>
            </a:avLst>
          </a:prstGeom>
          <a:gradFill>
            <a:gsLst>
              <a:gs pos="69000">
                <a:srgbClr val="BCA28C">
                  <a:alpha val="0"/>
                </a:srgbClr>
              </a:gs>
              <a:gs pos="0">
                <a:srgbClr val="8260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2" grpId="1" animBg="1"/>
      <p:bldP spid="2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zQwODU4MjVmMDllODdjNmNiNWFkOGQyYTBiMGZhO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vjzufhy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WPS 演示</Application>
  <PresentationFormat>宽屏</PresentationFormat>
  <Paragraphs>86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阿里巴巴普惠体</vt:lpstr>
      <vt:lpstr>方正公文黑体</vt:lpstr>
      <vt:lpstr>方正公文小标宋</vt:lpstr>
      <vt:lpstr>思源黑体 CN Medium</vt:lpstr>
      <vt:lpstr>黑体</vt:lpstr>
      <vt:lpstr>Roboto Bold</vt:lpstr>
      <vt:lpstr>Segoe Print</vt:lpstr>
      <vt:lpstr>思源黑体 CN Normal</vt:lpstr>
      <vt:lpstr>Arial Unicode MS</vt:lpstr>
      <vt:lpstr>Calibri</vt:lpstr>
      <vt:lpstr>阿里巴巴普惠体</vt:lpstr>
      <vt:lpstr>方正小标宋简体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协会秘书处</cp:lastModifiedBy>
  <cp:revision>11</cp:revision>
  <dcterms:created xsi:type="dcterms:W3CDTF">2024-07-12T13:43:00Z</dcterms:created>
  <dcterms:modified xsi:type="dcterms:W3CDTF">2024-10-28T07:13:55Z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0A9C32DA270E4AF8A2FC067559582FA9_12</vt:lpwstr>
  </property>
  <property fmtid="{D5CDD505-2E9C-101B-9397-08002B2CF9AE}" pid="3" name="KSOProductBuildVer">
    <vt:lpwstr>2052-12.1.0.18345</vt:lpwstr>
  </property>
</Properties>
</file>